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1pPr>
    <a:lvl2pPr indent="228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2pPr>
    <a:lvl3pPr indent="457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3pPr>
    <a:lvl4pPr indent="685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4pPr>
    <a:lvl5pPr indent="9144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5pPr>
    <a:lvl6pPr indent="11430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6pPr>
    <a:lvl7pPr indent="1371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7pPr>
    <a:lvl8pPr indent="1600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8pPr>
    <a:lvl9pPr indent="1828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 b="def" i="def"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 b="def" i="def"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ngBat_H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8040" y="5264150"/>
            <a:ext cx="7408720" cy="3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/>
          <p:nvPr>
            <p:ph type="title"/>
          </p:nvPr>
        </p:nvSpPr>
        <p:spPr>
          <a:xfrm>
            <a:off x="1841500" y="2273300"/>
            <a:ext cx="9321800" cy="2819400"/>
          </a:xfrm>
          <a:prstGeom prst="rect">
            <a:avLst/>
          </a:prstGeom>
        </p:spPr>
        <p:txBody>
          <a:bodyPr anchor="b"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841500" y="5905500"/>
            <a:ext cx="9321800" cy="140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>
            <p:ph type="title"/>
          </p:nvPr>
        </p:nvSpPr>
        <p:spPr>
          <a:xfrm>
            <a:off x="1841500" y="6985000"/>
            <a:ext cx="9321800" cy="1231900"/>
          </a:xfrm>
          <a:prstGeom prst="rect">
            <a:avLst/>
          </a:prstGeom>
        </p:spPr>
        <p:txBody>
          <a:bodyPr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1841500" y="8204200"/>
            <a:ext cx="93218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1270000" y="3771900"/>
            <a:ext cx="10464800" cy="2209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774700" y="2717800"/>
            <a:ext cx="6045200" cy="2438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774700" y="5168900"/>
            <a:ext cx="6045200" cy="2755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1270000" y="2984500"/>
            <a:ext cx="5257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body" idx="1"/>
          </p:nvPr>
        </p:nvSpPr>
        <p:spPr>
          <a:xfrm>
            <a:off x="1270000" y="825500"/>
            <a:ext cx="10464800" cy="81026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3"/>
              </a:buBlip>
              <a:defRPr sz="4200"/>
            </a:lvl1pPr>
            <a:lvl2pPr marL="965200" indent="-482600">
              <a:spcBef>
                <a:spcPts val="3200"/>
              </a:spcBef>
              <a:buBlip>
                <a:blip r:embed="rId3"/>
              </a:buBlip>
              <a:defRPr sz="4200"/>
            </a:lvl2pPr>
            <a:lvl3pPr marL="1447800" indent="-482600">
              <a:spcBef>
                <a:spcPts val="3200"/>
              </a:spcBef>
              <a:buBlip>
                <a:blip r:embed="rId3"/>
              </a:buBlip>
              <a:defRPr sz="4200"/>
            </a:lvl3pPr>
            <a:lvl4pPr marL="1930400" indent="-482600">
              <a:spcBef>
                <a:spcPts val="3200"/>
              </a:spcBef>
              <a:buBlip>
                <a:blip r:embed="rId3"/>
              </a:buBlip>
              <a:defRPr sz="4200"/>
            </a:lvl4pPr>
            <a:lvl5pPr marL="2413000" indent="-482600">
              <a:spcBef>
                <a:spcPts val="3200"/>
              </a:spcBef>
              <a:buBlip>
                <a:blip r:embed="rId3"/>
              </a:buBlip>
              <a:defRPr sz="4200"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749300"/>
            <a:ext cx="10464800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9845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1pPr>
      <a:lvl2pPr indent="228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2pPr>
      <a:lvl3pPr indent="457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3pPr>
      <a:lvl4pPr indent="685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4pPr>
      <a:lvl5pPr indent="9144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5pPr>
      <a:lvl6pPr indent="11430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6pPr>
      <a:lvl7pPr indent="1371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7pPr>
      <a:lvl8pPr indent="1600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8pPr>
      <a:lvl9pPr indent="1828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9pPr>
    </p:titleStyle>
    <p:bodyStyle>
      <a:lvl1pPr marL="4191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1pPr>
      <a:lvl2pPr marL="8382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2pPr>
      <a:lvl3pPr marL="12573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3pPr>
      <a:lvl4pPr marL="16764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4pPr>
      <a:lvl5pPr marL="20955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5pPr>
      <a:lvl6pPr marL="25146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6pPr>
      <a:lvl7pPr marL="29337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7pPr>
      <a:lvl8pPr marL="33528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8pPr>
      <a:lvl9pPr marL="37719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9pPr>
    </p:bodyStyle>
    <p:otherStyle>
      <a:lvl1pPr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1pPr>
      <a:lvl2pPr indent="228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2pPr>
      <a:lvl3pPr indent="457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3pPr>
      <a:lvl4pPr indent="685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4pPr>
      <a:lvl5pPr indent="9144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5pPr>
      <a:lvl6pPr indent="11430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6pPr>
      <a:lvl7pPr indent="1371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7pPr>
      <a:lvl8pPr indent="1600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8pPr>
      <a:lvl9pPr indent="1828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www.google.com/search?q=meal+prepping&amp;source=lnms&amp;tbm=isch&amp;sa=X&amp;ved=0ahUKEwjlqPWDgNXdAhVQrlkKHb9bC4oQ_AUIDigB&amp;biw=1411&amp;bih=728#imgrc=841kd3UzbVeOnM:" TargetMode="External"/><Relationship Id="rId4" Type="http://schemas.openxmlformats.org/officeDocument/2006/relationships/hyperlink" Target="https://www.google.com/search?biw=1411&amp;bih=728&amp;tbm=isch&amp;sa=1&amp;ei=5o6pW4ifNIny5gKwqqnIDQ&amp;q=fitness+transformations&amp;oq=fitness+transformations&amp;gs_l=img.3..0l4j0i5i30l6.46051.54527..55106...0.0..0.267.2598.15j4j4......0....1..gws-wiz-img.......0i67.3tKOF89edyk#imgrc=-yUdG5geGbZmlM:" TargetMode="External"/><Relationship Id="rId5" Type="http://schemas.openxmlformats.org/officeDocument/2006/relationships/hyperlink" Target="https://www.google.com/search?biw=1411&amp;bih=728&amp;tbm=isch&amp;sa=1&amp;ei=JI-pW_z3GIjz5gLn0oJw&amp;q=food+scales&amp;oq=food+scales&amp;gs_l=img.3..0l3j0i5i30l4j0i8i30l3.138318.141712..142201...0.0..0.290.1898.4j1j6......0....1..gws-wiz-img.......0i67.YeEkshvT-08#imgrc=pbmbdwXM673RvM:" TargetMode="External"/><Relationship Id="rId6" Type="http://schemas.openxmlformats.org/officeDocument/2006/relationships/hyperlink" Target="https://www.google.com/search?biw=1411&amp;bih=728&amp;tbm=isch&amp;sa=1&amp;ei=1I-pW4z0OLKc5wK85JjABw&amp;q=bikini+body+help+day+6&amp;oq=bikini+body+help+day+6&amp;gs_l=img.3...49516.55259..55821...0.0..0.255.2147.17j3j2......0....1..gws-wiz-img.......0j0i67j0i30j0i8i30j0i24j0i10i24.l9qPago8qhc#imgrc=KWM-vVWtBH5HDM: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Guide to Meal prepping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Erin Keegan’s Personal Training Clients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What is it?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1270000" y="2743200"/>
            <a:ext cx="10464800" cy="57150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To put it simply, meal prepping is preparing meals ahead of time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Usually using healthier, unprocessed ingredients</a:t>
            </a:r>
          </a:p>
        </p:txBody>
      </p:sp>
      <p:pic>
        <p:nvPicPr>
          <p:cNvPr id="3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1065" y="6687704"/>
            <a:ext cx="3679128" cy="2335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fast" advClick="1">
    <p:wipe dir="r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" grpId="1"/>
      <p:bldP build="whole" bldLvl="1" animBg="1" rev="0" advAuto="0" spid="38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establish goals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It is important to acknowledge why you're meal prepping in the beginning to keep you motivated…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Weight loss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Increase muscle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Free up time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Save money </a:t>
            </a:r>
          </a:p>
        </p:txBody>
      </p:sp>
      <p:pic>
        <p:nvPicPr>
          <p:cNvPr id="42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70500" y="4387850"/>
            <a:ext cx="3606800" cy="224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6717258" y="5092377"/>
            <a:ext cx="713284" cy="508646"/>
          </a:xfrm>
          <a:prstGeom prst="rightArrow">
            <a:avLst>
              <a:gd name="adj1" fmla="val 32000"/>
              <a:gd name="adj2" fmla="val 84330"/>
            </a:avLst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i="0" sz="3200">
                <a:solidFill>
                  <a:srgbClr val="F3F1DF"/>
                </a:solidFill>
                <a:effectLst/>
              </a:defRPr>
            </a:pPr>
          </a:p>
        </p:txBody>
      </p:sp>
      <p:pic>
        <p:nvPicPr>
          <p:cNvPr id="44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85008" y="5047927"/>
            <a:ext cx="28575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10453334" y="6222355"/>
            <a:ext cx="520849" cy="508645"/>
          </a:xfrm>
          <a:prstGeom prst="rightArrow">
            <a:avLst>
              <a:gd name="adj1" fmla="val 32000"/>
              <a:gd name="adj2" fmla="val 65536"/>
            </a:avLst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i="0" sz="3200">
                <a:solidFill>
                  <a:srgbClr val="F3F1DF"/>
                </a:solidFill>
                <a:effectLst/>
              </a:defRPr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" grpId="3"/>
      <p:bldP build="whole" bldLvl="1" animBg="1" rev="0" advAuto="0" spid="41" grpId="1"/>
      <p:bldP build="whole" bldLvl="1" animBg="1" rev="0" advAuto="0" spid="4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Why is it effective?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Saves you tons of time 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Ensures you choose nutrient rich foods over junk foods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Helps with portion control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pick a day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Many use Sunday to prepare their meals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In the beginning, don’t try to prepare meals for the whole week at once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No more than 3 meals at once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The use of a calendar out your meals for the week</a:t>
            </a:r>
          </a:p>
        </p:txBody>
      </p:sp>
    </p:spTree>
  </p:cSld>
  <p:clrMapOvr>
    <a:masterClrMapping/>
  </p:clrMapOvr>
  <p:transition spd="fast" advClick="1">
    <p:wipe dir="r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pick the meals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Pick which meals you want to prepare; breakfast, lunch, or dinner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Pick the recipes you want to follow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Try to follow specific macronutrient goals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Proteins        Fats        Carbs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You may use a kitchen scale to figure out portion sizes</a:t>
            </a:r>
          </a:p>
        </p:txBody>
      </p:sp>
      <p:pic>
        <p:nvPicPr>
          <p:cNvPr id="5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10272" y="3891527"/>
            <a:ext cx="3024628" cy="2661673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3632398" y="6977608"/>
            <a:ext cx="711002" cy="439192"/>
          </a:xfrm>
          <a:prstGeom prst="rightArrow">
            <a:avLst>
              <a:gd name="adj1" fmla="val 32000"/>
              <a:gd name="adj2" fmla="val 103609"/>
            </a:avLst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i="0" sz="3200">
                <a:solidFill>
                  <a:srgbClr val="F3F1DF"/>
                </a:solidFill>
                <a:effectLst/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5054798" y="6977608"/>
            <a:ext cx="711002" cy="439192"/>
          </a:xfrm>
          <a:prstGeom prst="rightArrow">
            <a:avLst>
              <a:gd name="adj1" fmla="val 32000"/>
              <a:gd name="adj2" fmla="val 103609"/>
            </a:avLst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i="0" sz="3200">
                <a:solidFill>
                  <a:srgbClr val="F3F1DF"/>
                </a:solidFill>
                <a:effectLst/>
              </a:defRPr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" grpId="2"/>
      <p:bldP build="whole" bldLvl="1" animBg="1" rev="0" advAuto="0" spid="56" grpId="3"/>
      <p:bldP build="whole" bldLvl="1" animBg="1" rev="0" advAuto="0" spid="57" grpId="4"/>
      <p:bldP build="whole" bldLvl="1" animBg="1" rev="0" advAuto="0" spid="5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use proper containers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28201" indent="-428201" defTabSz="496570">
              <a:spcBef>
                <a:spcPts val="27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57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590" dist="10795" dir="5400000">
                    <a:srgbClr val="FFFFFF"/>
                  </a:outerShdw>
                </a:effectLst>
              </a:rPr>
              <a:t>Containers with dividers are IMPORTANT</a:t>
            </a:r>
            <a:endParaRPr i="1" sz="357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590" dist="10795" dir="5400000">
                  <a:srgbClr val="FFFFFF"/>
                </a:outerShdw>
              </a:effectLst>
            </a:endParaRPr>
          </a:p>
          <a:p>
            <a:pPr lvl="0" marL="428201" indent="-428201" defTabSz="496570">
              <a:spcBef>
                <a:spcPts val="27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57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590" dist="10795" dir="5400000">
                    <a:srgbClr val="FFFFFF"/>
                  </a:outerShdw>
                </a:effectLst>
              </a:rPr>
              <a:t>Avoids cross contamination</a:t>
            </a:r>
            <a:endParaRPr i="1" sz="357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590" dist="10795" dir="5400000">
                  <a:srgbClr val="FFFFFF"/>
                </a:outerShdw>
              </a:effectLst>
            </a:endParaRPr>
          </a:p>
          <a:p>
            <a:pPr lvl="0" marL="428201" indent="-428201" defTabSz="496570">
              <a:spcBef>
                <a:spcPts val="27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57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590" dist="10795" dir="5400000">
                    <a:srgbClr val="FFFFFF"/>
                  </a:outerShdw>
                </a:effectLst>
              </a:rPr>
              <a:t>Air tight for fresher tasting foods</a:t>
            </a:r>
            <a:endParaRPr i="1" sz="357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590" dist="10795" dir="5400000">
                  <a:srgbClr val="FFFFFF"/>
                </a:outerShdw>
              </a:effectLst>
            </a:endParaRPr>
          </a:p>
          <a:p>
            <a:pPr lvl="0" marL="428201" indent="-428201" defTabSz="496570">
              <a:spcBef>
                <a:spcPts val="27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57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590" dist="10795" dir="5400000">
                    <a:srgbClr val="FFFFFF"/>
                  </a:outerShdw>
                </a:effectLst>
              </a:rPr>
              <a:t>Clear so you can easily see what foods are inside</a:t>
            </a:r>
          </a:p>
        </p:txBody>
      </p:sp>
      <p:pic>
        <p:nvPicPr>
          <p:cNvPr id="61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71250" y="3698655"/>
            <a:ext cx="5805900" cy="42866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" grpId="2"/>
      <p:bldP build="whole" bldLvl="1" animBg="1" rev="0" advAuto="0" spid="6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Helpful hints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Utilize the crockpot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Chicken can be cooked in endless number of ways and is easy to freeze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Fruits and salads are a quick and easy way to start</a:t>
            </a:r>
          </a:p>
        </p:txBody>
      </p:sp>
      <p:pic>
        <p:nvPicPr>
          <p:cNvPr id="6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99450" y="4184650"/>
            <a:ext cx="2857500" cy="285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3798" y="797839"/>
            <a:ext cx="6277204" cy="815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shopping</a:t>
            </a:r>
          </a:p>
        </p:txBody>
      </p:sp>
      <p:sp>
        <p:nvSpPr>
          <p:cNvPr id="70" name="Shape 7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Plan out a schedule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2-3 days before prep day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0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Create list of meals, as well as ingredients needed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This stops you from impulse buys</a:t>
            </a:r>
          </a:p>
        </p:txBody>
      </p:sp>
      <p:pic>
        <p:nvPicPr>
          <p:cNvPr id="71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35950" y="2933700"/>
            <a:ext cx="3289300" cy="2463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1" grpId="2"/>
      <p:bldP build="whole" bldLvl="1" animBg="1" rev="0" advAuto="0" spid="7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Citations </a:t>
            </a: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62711" indent="-362711" defTabSz="490727">
              <a:spcBef>
                <a:spcPts val="23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1764" u="sng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336" dist="10668" dir="5400000">
                    <a:srgbClr val="FFFFFF"/>
                  </a:outerShdw>
                </a:effectLst>
                <a:hlinkClick r:id="rId3" invalidUrl="" action="" tgtFrame="" tooltip="" history="1" highlightClick="0" endSnd="0"/>
              </a:rPr>
              <a:t>https://www.google.com/search?q=meal+prepping&amp;source=lnms&amp;tbm=isch&amp;sa=X&amp;ved=0ahUKEwjlqPWDgNXdAhVQrlkKHb9bC4oQ_AUIDigB&amp;biw=1411&amp;bih=728#imgrc=841kd3UzbVeOnM:</a:t>
            </a:r>
            <a:endParaRPr i="1" sz="1764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336" dist="10668" dir="5400000">
                  <a:srgbClr val="FFFFFF"/>
                </a:outerShdw>
              </a:effectLst>
            </a:endParaRPr>
          </a:p>
          <a:p>
            <a:pPr lvl="0" marL="362711" indent="-362711" defTabSz="490727">
              <a:spcBef>
                <a:spcPts val="23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1764" u="sng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336" dist="10668" dir="5400000">
                    <a:srgbClr val="FFFFFF"/>
                  </a:outerShdw>
                </a:effectLst>
                <a:hlinkClick r:id="rId4" invalidUrl="" action="" tgtFrame="" tooltip="" history="1" highlightClick="0" endSnd="0"/>
              </a:rPr>
              <a:t>https://www.google.com/search?biw=1411&amp;bih=728&amp;tbm=isch&amp;sa=1&amp;ei=5o6pW4ifNIny5gKwqqnIDQ&amp;q=fitness+transformations&amp;oq=fitness+transformations&amp;gs_l=img.3..0l4j0i5i30l6.46051.54527..55106...0.0..0.267.2598.15j4j4......0....1..gws-wiz-img.......0i67.3tKOF89edyk#imgrc=-yUdG5geGbZmlM:</a:t>
            </a:r>
            <a:endParaRPr i="1" sz="1764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336" dist="10668" dir="5400000">
                  <a:srgbClr val="FFFFFF"/>
                </a:outerShdw>
              </a:effectLst>
            </a:endParaRPr>
          </a:p>
          <a:p>
            <a:pPr lvl="0" marL="362711" indent="-362711" defTabSz="490727">
              <a:spcBef>
                <a:spcPts val="23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1764" u="sng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336" dist="10668" dir="5400000">
                    <a:srgbClr val="FFFFFF"/>
                  </a:outerShdw>
                </a:effectLst>
                <a:hlinkClick r:id="rId5" invalidUrl="" action="" tgtFrame="" tooltip="" history="1" highlightClick="0" endSnd="0"/>
              </a:rPr>
              <a:t>https://www.google.com/search?biw=1411&amp;bih=728&amp;tbm=isch&amp;sa=1&amp;ei=JI-pW_z3GIjz5gLn0oJw&amp;q=food+scales&amp;oq=food+scales&amp;gs_l=img.3..0l3j0i5i30l4j0i8i30l3.138318.141712..142201...0.0..0.290.1898.4j1j6......0....1..gws-wiz-img.......0i67.YeEkshvT-08#imgrc=pbmbdwXM673RvM:</a:t>
            </a:r>
            <a:endParaRPr i="1" sz="1764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1336" dist="10668" dir="5400000">
                  <a:srgbClr val="FFFFFF"/>
                </a:outerShdw>
              </a:effectLst>
            </a:endParaRPr>
          </a:p>
          <a:p>
            <a:pPr lvl="0" marL="362711" indent="-362711" defTabSz="490727">
              <a:spcBef>
                <a:spcPts val="2300"/>
              </a:spcBef>
              <a:buBlip>
                <a:blip r:embed="rId2"/>
              </a:buBlip>
              <a:defRPr i="0" sz="1800">
                <a:solidFill>
                  <a:srgbClr val="000000"/>
                </a:solidFill>
                <a:effectLst/>
              </a:defRPr>
            </a:pPr>
            <a:r>
              <a:rPr i="1" sz="1764" u="sng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1336" dist="10668" dir="5400000">
                    <a:srgbClr val="FFFFFF"/>
                  </a:outerShdw>
                </a:effectLst>
                <a:hlinkClick r:id="rId6" invalidUrl="" action="" tgtFrame="" tooltip="" history="1" highlightClick="0" endSnd="0"/>
              </a:rPr>
              <a:t>https://www.google.com/search?biw=1411&amp;bih=728&amp;tbm=isch&amp;sa=1&amp;ei=1I-pW4z0OLKc5wK85JjABw&amp;q=bikini+body+help+day+6&amp;oq=bikini+body+help+day+6&amp;gs_l=img.3...49516.55259..55821...0.0..0.255.2147.17j3j2......0....1..gws-wiz-img.......0j0i67j0i30j0i8i30j0i24j0i10i24.l9qPago8qhc#imgrc=KWM-vVWtBH5HDM: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